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68" autoAdjust="0"/>
  </p:normalViewPr>
  <p:slideViewPr>
    <p:cSldViewPr snapToGrid="0" snapToObjects="1">
      <p:cViewPr varScale="1">
        <p:scale>
          <a:sx n="80" d="100"/>
          <a:sy n="80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167DC-A1FB-1948-B7AD-E17BD69D76FC}" type="datetimeFigureOut">
              <a:rPr lang="en-US" smtClean="0"/>
              <a:t>2/19/14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9F76B-F615-3549-9728-0543EC63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2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Effect of</a:t>
            </a:r>
            <a:r>
              <a:rPr lang="en-US" baseline="0" dirty="0" smtClean="0"/>
              <a:t> invert or </a:t>
            </a:r>
            <a:r>
              <a:rPr lang="en-US" baseline="0" dirty="0" err="1" smtClean="0"/>
              <a:t>vert</a:t>
            </a:r>
            <a:r>
              <a:rPr lang="en-US" baseline="0" dirty="0" smtClean="0"/>
              <a:t> consumers on </a:t>
            </a:r>
            <a:r>
              <a:rPr lang="en-US" baseline="0" dirty="0" err="1" smtClean="0"/>
              <a:t>periphyton</a:t>
            </a:r>
            <a:r>
              <a:rPr lang="en-US" baseline="0" dirty="0" smtClean="0"/>
              <a:t> biomass was characterized with 2 indices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hedges d was used for the absolute effect of grazers on algal biomass as the standardized difference between mean algal biomass in </a:t>
            </a:r>
            <a:r>
              <a:rPr lang="en-US" baseline="0" dirty="0" err="1" smtClean="0"/>
              <a:t>ungrazed</a:t>
            </a:r>
            <a:r>
              <a:rPr lang="en-US" baseline="0" dirty="0" smtClean="0"/>
              <a:t> controls and grazed treatments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LRR was used for the relative effect of consumers as the </a:t>
            </a:r>
            <a:r>
              <a:rPr lang="en-US" baseline="0" dirty="0" err="1" smtClean="0"/>
              <a:t>ln</a:t>
            </a:r>
            <a:r>
              <a:rPr lang="en-US" baseline="0" dirty="0" smtClean="0"/>
              <a:t> transformed ratio of mean algal biomass in </a:t>
            </a:r>
            <a:r>
              <a:rPr lang="en-US" baseline="0" dirty="0" err="1" smtClean="0"/>
              <a:t>ungrazed</a:t>
            </a:r>
            <a:r>
              <a:rPr lang="en-US" baseline="0" dirty="0" smtClean="0"/>
              <a:t> controls relative to grazed treatments.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Increasingly negative values means greater fraction of algal biomass consumed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9F76B-F615-3549-9728-0543EC633A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4768-9FF2-FB40-A808-20CC0F482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4768-9FF2-FB40-A808-20CC0F482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4768-9FF2-FB40-A808-20CC0F482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8F4768-9FF2-FB40-A808-20CC0F482C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4768-9FF2-FB40-A808-20CC0F482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4768-9FF2-FB40-A808-20CC0F482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4768-9FF2-FB40-A808-20CC0F482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4768-9FF2-FB40-A808-20CC0F482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E8F4768-9FF2-FB40-A808-20CC0F482C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DFFB0B7-68C9-C841-BA21-9C848C7CC4B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E8F4768-9FF2-FB40-A808-20CC0F482C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Effect Size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arameter used to compare results of different studies on the same scale in which a common effect of interest (response variable) has been measured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Magnitude of effect 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e.g. mean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Index of precision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e.g. variance, standard error, CI</a:t>
            </a:r>
          </a:p>
        </p:txBody>
      </p:sp>
    </p:spTree>
    <p:extLst>
      <p:ext uri="{BB962C8B-B14F-4D97-AF65-F5344CB8AC3E}">
        <p14:creationId xmlns:p14="http://schemas.microsoft.com/office/powerpoint/2010/main" val="99664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Other metrics of effect size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sz="2200" dirty="0" smtClean="0">
                <a:latin typeface="Times New Roman"/>
                <a:cs typeface="Times New Roman"/>
              </a:rPr>
              <a:t>Don</a:t>
            </a:r>
            <a:r>
              <a:rPr lang="fr-FR" sz="2200" dirty="0" smtClean="0">
                <a:latin typeface="Times New Roman"/>
                <a:cs typeface="Times New Roman"/>
              </a:rPr>
              <a:t>’</a:t>
            </a:r>
            <a:r>
              <a:rPr lang="en-US" sz="2200" dirty="0" smtClean="0">
                <a:latin typeface="Times New Roman"/>
                <a:cs typeface="Times New Roman"/>
              </a:rPr>
              <a:t>t Panic!!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We have the power to calculate effect sizes under a variety of distributions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Normally distributed data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Count data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Proportions</a:t>
            </a:r>
          </a:p>
          <a:p>
            <a:pPr marL="27432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Diversity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Shannon </a:t>
            </a:r>
            <a:r>
              <a:rPr lang="en-US" dirty="0">
                <a:latin typeface="Times New Roman"/>
                <a:cs typeface="Times New Roman"/>
              </a:rPr>
              <a:t>diversity variance can be </a:t>
            </a:r>
            <a:r>
              <a:rPr lang="en-US" dirty="0" smtClean="0">
                <a:latin typeface="Times New Roman"/>
                <a:cs typeface="Times New Roman"/>
              </a:rPr>
              <a:t>calculated</a:t>
            </a:r>
          </a:p>
          <a:p>
            <a:pPr lvl="2"/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Non Standard or Unknown distributions</a:t>
            </a: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marL="27432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4099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Other metrics of effect size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sz="2200" dirty="0" smtClean="0">
                <a:latin typeface="Times New Roman"/>
                <a:cs typeface="Times New Roman"/>
              </a:rPr>
              <a:t>Corrected effect sizes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If covariates are known, can account for and adjust effect estimates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Pros?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Cons?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Both</a:t>
            </a:r>
          </a:p>
          <a:p>
            <a:pPr marL="27432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marL="27432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8456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Sensitivity analysis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What if things were different?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Distribution type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Adjust effect size?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Inflate variance to incorporate error?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Use </a:t>
            </a:r>
            <a:r>
              <a:rPr lang="en-US" i="1" dirty="0" smtClean="0">
                <a:latin typeface="Times New Roman"/>
                <a:cs typeface="Times New Roman"/>
              </a:rPr>
              <a:t>n </a:t>
            </a:r>
            <a:r>
              <a:rPr lang="en-US" dirty="0" smtClean="0">
                <a:latin typeface="Times New Roman"/>
                <a:cs typeface="Times New Roman"/>
              </a:rPr>
              <a:t>as variance?</a:t>
            </a: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Make sure that the effect isn't because of the effect estimate!</a:t>
            </a:r>
          </a:p>
          <a:p>
            <a:pPr marL="27432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marL="27432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8213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Conclusions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Why are there meta-analysis?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“</a:t>
            </a:r>
            <a:r>
              <a:rPr lang="en-US" dirty="0" smtClean="0"/>
              <a:t>The </a:t>
            </a:r>
            <a:r>
              <a:rPr lang="en-US" dirty="0"/>
              <a:t>basic recipe is dangerously simple: extract estimates of the magnitude of effect (</a:t>
            </a:r>
            <a:r>
              <a:rPr lang="en-US" dirty="0" err="1"/>
              <a:t>ei</a:t>
            </a:r>
            <a:r>
              <a:rPr lang="en-US" dirty="0"/>
              <a:t>) and its variance (v(</a:t>
            </a:r>
            <a:r>
              <a:rPr lang="en-US" dirty="0" err="1"/>
              <a:t>ei</a:t>
            </a:r>
            <a:r>
              <a:rPr lang="en-US" dirty="0"/>
              <a:t>)) from each study, and use weighted statistical analyses (e.g., weight by 1/v(</a:t>
            </a:r>
            <a:r>
              <a:rPr lang="en-US" dirty="0" err="1"/>
              <a:t>ei</a:t>
            </a:r>
            <a:r>
              <a:rPr lang="en-US" dirty="0"/>
              <a:t>)) to estimate categorical means, or response surfaces, and their confidence limits</a:t>
            </a:r>
            <a:r>
              <a:rPr lang="en-US" dirty="0" smtClean="0"/>
              <a:t>.” </a:t>
            </a:r>
            <a:r>
              <a:rPr lang="en-US" dirty="0" err="1" smtClean="0"/>
              <a:t>Osenberg</a:t>
            </a:r>
            <a:r>
              <a:rPr lang="en-US" dirty="0" smtClean="0"/>
              <a:t> and St Mary 1998</a:t>
            </a:r>
            <a:endParaRPr lang="en-US" dirty="0"/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marL="27432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marL="27432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653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Variance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Most common index of precision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Standardizes unlike things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Turns apples and oranges into juice</a:t>
            </a:r>
          </a:p>
        </p:txBody>
      </p:sp>
    </p:spTree>
    <p:extLst>
      <p:ext uri="{BB962C8B-B14F-4D97-AF65-F5344CB8AC3E}">
        <p14:creationId xmlns:p14="http://schemas.microsoft.com/office/powerpoint/2010/main" val="419630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Common measures of effect size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Standardized mean difference</a:t>
            </a:r>
          </a:p>
          <a:p>
            <a:pPr marL="800100" lvl="2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Hedges’ </a:t>
            </a:r>
            <a:r>
              <a:rPr lang="en-US" i="1" dirty="0" smtClean="0">
                <a:latin typeface="Times New Roman"/>
                <a:cs typeface="Times New Roman"/>
              </a:rPr>
              <a:t>d</a:t>
            </a:r>
          </a:p>
          <a:p>
            <a:pPr marL="800100" lvl="2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Log Response Ratio</a:t>
            </a:r>
            <a:endParaRPr lang="en-US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Correlation</a:t>
            </a:r>
          </a:p>
          <a:p>
            <a:pPr marL="800100" lvl="2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Pearson’s correlation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Others </a:t>
            </a:r>
          </a:p>
          <a:p>
            <a:pPr marL="800100" lvl="2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Contingency tables, </a:t>
            </a:r>
          </a:p>
        </p:txBody>
      </p:sp>
    </p:spTree>
    <p:extLst>
      <p:ext uri="{BB962C8B-B14F-4D97-AF65-F5344CB8AC3E}">
        <p14:creationId xmlns:p14="http://schemas.microsoft.com/office/powerpoint/2010/main" val="353058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Mean Difference (Pairs of Means)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When to use it?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Quantify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strength </a:t>
            </a:r>
            <a:r>
              <a:rPr lang="en-US" dirty="0" smtClean="0">
                <a:latin typeface="Times New Roman"/>
                <a:cs typeface="Times New Roman"/>
              </a:rPr>
              <a:t>of treatment effect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Standardized difference in mean </a:t>
            </a:r>
            <a:r>
              <a:rPr lang="en-US" dirty="0" smtClean="0">
                <a:latin typeface="Times New Roman"/>
                <a:cs typeface="Times New Roman"/>
              </a:rPr>
              <a:t>used to adjust for difference scales in different studies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VARIANCE, (</a:t>
            </a:r>
            <a:r>
              <a:rPr lang="en-US" dirty="0" smtClean="0">
                <a:latin typeface="Times New Roman"/>
                <a:cs typeface="Times New Roman"/>
              </a:rPr>
              <a:t>n, </a:t>
            </a:r>
            <a:r>
              <a:rPr lang="en-US" dirty="0" err="1" smtClean="0">
                <a:latin typeface="Times New Roman"/>
                <a:cs typeface="Times New Roman"/>
              </a:rPr>
              <a:t>std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dev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What is it?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Hedges’ </a:t>
            </a:r>
            <a:r>
              <a:rPr lang="en-US" i="1" dirty="0" smtClean="0">
                <a:latin typeface="Times New Roman"/>
                <a:cs typeface="Times New Roman"/>
              </a:rPr>
              <a:t>d or g </a:t>
            </a:r>
          </a:p>
          <a:p>
            <a:pPr lvl="1"/>
            <a:endParaRPr lang="en-US" i="1" dirty="0">
              <a:latin typeface="Times New Roman"/>
              <a:cs typeface="Times New Roman"/>
            </a:endParaRPr>
          </a:p>
          <a:p>
            <a:pPr marL="274320" lvl="1" indent="0"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Log Response Ratio</a:t>
            </a:r>
          </a:p>
          <a:p>
            <a:pPr lvl="2"/>
            <a:r>
              <a:rPr lang="en-US" dirty="0" err="1" smtClean="0">
                <a:latin typeface="Times New Roman"/>
                <a:cs typeface="Times New Roman"/>
              </a:rPr>
              <a:t>ln</a:t>
            </a:r>
            <a:r>
              <a:rPr lang="en-US" dirty="0" smtClean="0">
                <a:latin typeface="Times New Roman"/>
                <a:cs typeface="Times New Roman"/>
              </a:rPr>
              <a:t> R = </a:t>
            </a:r>
            <a:r>
              <a:rPr lang="en-US" dirty="0" err="1" smtClean="0">
                <a:latin typeface="Times New Roman"/>
                <a:cs typeface="Times New Roman"/>
              </a:rPr>
              <a:t>ln</a:t>
            </a:r>
            <a:r>
              <a:rPr lang="en-US" dirty="0" smtClean="0">
                <a:latin typeface="Times New Roman"/>
                <a:cs typeface="Times New Roman"/>
              </a:rPr>
              <a:t> Y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– </a:t>
            </a:r>
            <a:r>
              <a:rPr lang="en-US" dirty="0" err="1" smtClean="0">
                <a:latin typeface="Times New Roman"/>
                <a:cs typeface="Times New Roman"/>
              </a:rPr>
              <a:t>ln</a:t>
            </a:r>
            <a:r>
              <a:rPr lang="en-US" dirty="0" smtClean="0">
                <a:latin typeface="Times New Roman"/>
                <a:cs typeface="Times New Roman"/>
              </a:rPr>
              <a:t> Y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6" name="Picture 5" descr="Screen Shot 2014-02-19 at 10.36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651" y="3315229"/>
            <a:ext cx="3775316" cy="235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3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Mean difference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Times New Roman"/>
                <a:cs typeface="Times New Roman"/>
              </a:rPr>
              <a:t>Hillebrand</a:t>
            </a:r>
            <a:r>
              <a:rPr lang="en-US" sz="1800" dirty="0" smtClean="0">
                <a:latin typeface="Times New Roman"/>
                <a:cs typeface="Times New Roman"/>
              </a:rPr>
              <a:t> and </a:t>
            </a:r>
            <a:r>
              <a:rPr lang="en-US" sz="1800" dirty="0" err="1" smtClean="0">
                <a:latin typeface="Times New Roman"/>
                <a:cs typeface="Times New Roman"/>
              </a:rPr>
              <a:t>Cardinale</a:t>
            </a:r>
            <a:r>
              <a:rPr lang="en-US" sz="1800" dirty="0" smtClean="0">
                <a:latin typeface="Times New Roman"/>
                <a:cs typeface="Times New Roman"/>
              </a:rPr>
              <a:t> 2004 </a:t>
            </a:r>
            <a:r>
              <a:rPr lang="en-US" sz="1800" i="1" dirty="0" smtClean="0">
                <a:latin typeface="Times New Roman"/>
                <a:cs typeface="Times New Roman"/>
              </a:rPr>
              <a:t>Eco Letters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lvl="1"/>
            <a:endParaRPr lang="en-US" sz="1800" dirty="0">
              <a:latin typeface="Times New Roman"/>
              <a:cs typeface="Times New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33081"/>
            <a:ext cx="8419294" cy="389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72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Correlations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When to use it?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Looking at association between two continuous variables (regressions!)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Variance not reported (</a:t>
            </a:r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Common!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But 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-score, t test,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 statistic, χ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can be transformed into correlation coefficients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What is it?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Pearson’s correlation (Fisher’s 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-transformation)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Variance depends on </a:t>
            </a:r>
            <a:r>
              <a:rPr lang="en-US" dirty="0" smtClean="0">
                <a:solidFill>
                  <a:srgbClr val="3366FF"/>
                </a:solidFill>
                <a:latin typeface="Times New Roman"/>
                <a:cs typeface="Times New Roman"/>
              </a:rPr>
              <a:t>sample size only</a:t>
            </a:r>
            <a:r>
              <a:rPr lang="en-US" dirty="0" smtClean="0">
                <a:latin typeface="Times New Roman"/>
                <a:cs typeface="Times New Roman"/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212" y="4586112"/>
            <a:ext cx="21971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3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Other Effect sizes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Two x Two Contingency data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When to use it?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Compares two groups with observed accounts of two outcomes (e.g. χ</a:t>
            </a:r>
            <a:r>
              <a:rPr lang="en-US" baseline="30000" dirty="0" smtClean="0">
                <a:latin typeface="Times New Roman"/>
                <a:cs typeface="Times New Roman"/>
              </a:rPr>
              <a:t>2 </a:t>
            </a:r>
            <a:r>
              <a:rPr lang="en-US" dirty="0" smtClean="0">
                <a:latin typeface="Times New Roman"/>
                <a:cs typeface="Times New Roman"/>
              </a:rPr>
              <a:t>table)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What is it?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Rate difference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Limited by magnitude of P</a:t>
            </a: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Rate ratio</a:t>
            </a:r>
          </a:p>
          <a:p>
            <a:pPr lvl="2"/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Odds ratio</a:t>
            </a:r>
          </a:p>
        </p:txBody>
      </p:sp>
    </p:spTree>
    <p:extLst>
      <p:ext uri="{BB962C8B-B14F-4D97-AF65-F5344CB8AC3E}">
        <p14:creationId xmlns:p14="http://schemas.microsoft.com/office/powerpoint/2010/main" val="362266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Other Effect sizes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Slopes from simple linear regressions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	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947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Alternative measures of effect size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Osenberg</a:t>
            </a:r>
            <a:r>
              <a:rPr lang="en-US" dirty="0" smtClean="0">
                <a:latin typeface="Times New Roman"/>
                <a:cs typeface="Times New Roman"/>
              </a:rPr>
              <a:t> and St Mary 1998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Screen Shot 2014-02-19 at 2.11.0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09" y="785750"/>
            <a:ext cx="3607548" cy="59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61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906</TotalTime>
  <Words>520</Words>
  <Application>Microsoft Macintosh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Effect Size</vt:lpstr>
      <vt:lpstr>Variance</vt:lpstr>
      <vt:lpstr>Common measures of effect size</vt:lpstr>
      <vt:lpstr>Mean Difference (Pairs of Means)</vt:lpstr>
      <vt:lpstr>Mean difference</vt:lpstr>
      <vt:lpstr>Correlations</vt:lpstr>
      <vt:lpstr>Other Effect sizes</vt:lpstr>
      <vt:lpstr>Other Effect sizes</vt:lpstr>
      <vt:lpstr>Alternative measures of effect size</vt:lpstr>
      <vt:lpstr>Other metrics of effect size Don’t Panic!!</vt:lpstr>
      <vt:lpstr>Other metrics of effect size Corrected effect sizes</vt:lpstr>
      <vt:lpstr>Sensitivity analysis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Sizes</dc:title>
  <dc:creator>Marc Simon</dc:creator>
  <cp:lastModifiedBy>Marc Simon</cp:lastModifiedBy>
  <cp:revision>24</cp:revision>
  <dcterms:created xsi:type="dcterms:W3CDTF">2014-02-19T02:35:53Z</dcterms:created>
  <dcterms:modified xsi:type="dcterms:W3CDTF">2014-02-19T17:41:54Z</dcterms:modified>
</cp:coreProperties>
</file>